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36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99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66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41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40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27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08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1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86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62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94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67C77-3081-4973-AD4B-77BDBAA66F3C}" type="datetimeFigureOut">
              <a:rPr lang="fr-FR" smtClean="0"/>
              <a:t>11/06/2014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E4C8-1287-4E74-8D4A-523CD09F4B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0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ous-titr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80874" y="1019347"/>
                <a:ext cx="4176464" cy="576064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fr-F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ous-titr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80874" y="1019347"/>
                <a:ext cx="4176464" cy="57606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Sous-titre 2"/>
              <p:cNvSpPr txBox="1">
                <a:spLocks/>
              </p:cNvSpPr>
              <p:nvPr/>
            </p:nvSpPr>
            <p:spPr>
              <a:xfrm>
                <a:off x="580874" y="1639113"/>
                <a:ext cx="3808040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²+6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fr-F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74" y="1639113"/>
                <a:ext cx="3808040" cy="5760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Sous-titre 2"/>
              <p:cNvSpPr txBox="1">
                <a:spLocks/>
              </p:cNvSpPr>
              <p:nvPr/>
            </p:nvSpPr>
            <p:spPr>
              <a:xfrm>
                <a:off x="580874" y="2924944"/>
                <a:ext cx="3808040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²+2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𝑎𝑥</m:t>
                    </m:r>
                    <m:r>
                      <a:rPr lang="fr-F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74" y="2924944"/>
                <a:ext cx="3808040" cy="5760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Sous-titre 2"/>
              <p:cNvSpPr txBox="1">
                <a:spLocks/>
              </p:cNvSpPr>
              <p:nvPr/>
            </p:nvSpPr>
            <p:spPr>
              <a:xfrm>
                <a:off x="580874" y="2370196"/>
                <a:ext cx="4176464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fr-F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fr-F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  <m:sup>
                        <m:r>
                          <a:rPr lang="fr-FR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74" y="2370196"/>
                <a:ext cx="4176464" cy="5760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ous-titre 2"/>
              <p:cNvSpPr txBox="1">
                <a:spLocks/>
              </p:cNvSpPr>
              <p:nvPr/>
            </p:nvSpPr>
            <p:spPr>
              <a:xfrm>
                <a:off x="580874" y="3501008"/>
                <a:ext cx="3808040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²+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𝑎𝑥</m:t>
                    </m:r>
                    <m:r>
                      <a:rPr lang="fr-F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74" y="3501008"/>
                <a:ext cx="3808040" cy="5760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Sous-titre 2"/>
              <p:cNvSpPr txBox="1">
                <a:spLocks/>
              </p:cNvSpPr>
              <p:nvPr/>
            </p:nvSpPr>
            <p:spPr>
              <a:xfrm>
                <a:off x="580874" y="4293096"/>
                <a:ext cx="7519517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²+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𝑏𝑥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(                                            </m:t>
                    </m:r>
                  </m:oMath>
                </a14:m>
                <a:r>
                  <a:rPr lang="fr-FR" dirty="0" smtClean="0">
                    <a:solidFill>
                      <a:schemeClr val="tx1"/>
                    </a:solidFill>
                  </a:rPr>
                  <a:t>)</a:t>
                </a:r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74" y="4293096"/>
                <a:ext cx="7519517" cy="576064"/>
              </a:xfrm>
              <a:prstGeom prst="rect">
                <a:avLst/>
              </a:prstGeom>
              <a:blipFill rotWithShape="1">
                <a:blip r:embed="rId7"/>
                <a:stretch>
                  <a:fillRect t="-12632" r="-567" b="-284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Sous-titre 2"/>
              <p:cNvSpPr txBox="1">
                <a:spLocks/>
              </p:cNvSpPr>
              <p:nvPr/>
            </p:nvSpPr>
            <p:spPr>
              <a:xfrm>
                <a:off x="580875" y="4941168"/>
                <a:ext cx="5935341" cy="8640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857250" indent="-85725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²+</m:t>
                    </m:r>
                    <m:f>
                      <m:f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75" y="4941168"/>
                <a:ext cx="5935341" cy="86409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ous-titre 2"/>
              <p:cNvSpPr txBox="1">
                <a:spLocks/>
              </p:cNvSpPr>
              <p:nvPr/>
            </p:nvSpPr>
            <p:spPr>
              <a:xfrm>
                <a:off x="580874" y="5949280"/>
                <a:ext cx="7879558" cy="5760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²+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𝑏𝑥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  <m:r>
                      <a:rPr lang="fr-F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[                                 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74" y="5949280"/>
                <a:ext cx="7879558" cy="57606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323528" y="179348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Techniques préparatoires à la mise sous forme canonique d’un trinôme du second degré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chneidler Md B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6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Sous-titre 2"/>
              <p:cNvSpPr txBox="1">
                <a:spLocks noGrp="1"/>
              </p:cNvSpPr>
              <p:nvPr>
                <p:ph idx="1"/>
              </p:nvPr>
            </p:nvSpPr>
            <p:spPr>
              <a:xfrm>
                <a:off x="456157" y="764704"/>
                <a:ext cx="8229600" cy="58302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 algn="l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²+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𝑏𝑥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𝑐</m:t>
                    </m:r>
                    <m:r>
                      <a:rPr lang="fr-F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             </m:t>
                            </m:r>
                          </m:e>
                        </m:d>
                      </m:e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             </m:t>
                        </m:r>
                      </m:num>
                      <m:den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fr-FR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457200" indent="-457200" algn="l">
                  <a:buFont typeface="Arial" pitchFamily="34" charset="0"/>
                  <a:buChar char="•"/>
                </a:pPr>
                <a:r>
                  <a:rPr lang="fr-FR" dirty="0" smtClean="0">
                    <a:solidFill>
                      <a:schemeClr val="tx1"/>
                    </a:solidFill>
                  </a:rPr>
                  <a:t>Δ =</a:t>
                </a:r>
              </a:p>
              <a:p>
                <a:pPr marL="457200" indent="-457200" algn="l">
                  <a:buFont typeface="Arial" pitchFamily="34" charset="0"/>
                  <a:buChar char="•"/>
                </a:pPr>
                <a:r>
                  <a:rPr lang="fr-FR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+3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fr-FR" b="0" i="1" smtClean="0">
                        <a:solidFill>
                          <a:schemeClr val="tx1"/>
                        </a:solidFill>
                        <a:latin typeface="Cambria Math"/>
                      </a:rPr>
                      <m:t>−1=</m:t>
                    </m:r>
                  </m:oMath>
                </a14:m>
                <a:endParaRPr lang="fr-FR" dirty="0" smtClean="0">
                  <a:solidFill>
                    <a:schemeClr val="tx1"/>
                  </a:solidFill>
                </a:endParaRPr>
              </a:p>
              <a:p>
                <a:pPr marL="457200" indent="-457200" algn="l">
                  <a:buFont typeface="Arial" pitchFamily="34" charset="0"/>
                  <a:buChar char="•"/>
                </a:pPr>
                <a:endParaRPr lang="fr-FR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fr-FR" dirty="0" smtClean="0">
                    <a:solidFill>
                      <a:schemeClr val="tx1"/>
                    </a:solidFill>
                  </a:rPr>
                  <a:t>     ….</a:t>
                </a:r>
                <a14:m>
                  <m:oMath xmlns:m="http://schemas.openxmlformats.org/officeDocument/2006/math">
                    <m:r>
                      <a:rPr lang="fr-FR" i="1" dirty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</m:oMath>
                </a14:m>
                <a:r>
                  <a:rPr lang="fr-FR" dirty="0" smtClean="0">
                    <a:solidFill>
                      <a:schemeClr val="tx1"/>
                    </a:solidFill>
                  </a:rPr>
                  <a:t>…………….)²+……..</a:t>
                </a:r>
                <a:endParaRPr lang="fr-FR" dirty="0">
                  <a:solidFill>
                    <a:schemeClr val="tx1"/>
                  </a:solidFill>
                </a:endParaRPr>
              </a:p>
              <a:p>
                <a:pPr marL="457200" indent="-457200" algn="l">
                  <a:buFont typeface="Arial" pitchFamily="34" charset="0"/>
                  <a:buChar char="•"/>
                </a:pPr>
                <a:endParaRPr lang="fr-FR" dirty="0" smtClean="0">
                  <a:solidFill>
                    <a:schemeClr val="tx1"/>
                  </a:solidFill>
                </a:endParaRPr>
              </a:p>
              <a:p>
                <a:pPr marL="457200" indent="-457200" algn="l">
                  <a:buFont typeface="Arial" pitchFamily="34" charset="0"/>
                  <a:buChar char="•"/>
                </a:pPr>
                <a:r>
                  <a:rPr lang="fr-FR" dirty="0" smtClean="0">
                    <a:solidFill>
                      <a:schemeClr val="tx1"/>
                    </a:solidFill>
                    <a:latin typeface="Schneidler Md BT" pitchFamily="18" charset="0"/>
                  </a:rPr>
                  <a:t>Coordonnées de </a:t>
                </a:r>
              </a:p>
              <a:p>
                <a:pPr algn="l"/>
                <a:r>
                  <a:rPr lang="fr-FR" dirty="0" smtClean="0">
                    <a:solidFill>
                      <a:schemeClr val="tx1"/>
                    </a:solidFill>
                    <a:latin typeface="Schneidler Md BT" pitchFamily="18" charset="0"/>
                  </a:rPr>
                  <a:t>       l’extremum</a:t>
                </a:r>
                <a:r>
                  <a:rPr lang="fr-FR" dirty="0" smtClean="0">
                    <a:solidFill>
                      <a:schemeClr val="tx1"/>
                    </a:solidFill>
                    <a:latin typeface="Schneidler Md BT" pitchFamily="18" charset="0"/>
                  </a:rPr>
                  <a:t>:</a:t>
                </a:r>
                <a:br>
                  <a:rPr lang="fr-FR" dirty="0" smtClean="0">
                    <a:solidFill>
                      <a:schemeClr val="tx1"/>
                    </a:solidFill>
                    <a:latin typeface="Schneidler Md BT" pitchFamily="18" charset="0"/>
                  </a:rPr>
                </a:br>
                <a:r>
                  <a:rPr lang="fr-FR" dirty="0" smtClean="0">
                    <a:solidFill>
                      <a:schemeClr val="tx1"/>
                    </a:solidFill>
                    <a:latin typeface="Schneidler Md BT" pitchFamily="18" charset="0"/>
                  </a:rPr>
                  <a:t>         (      </a:t>
                </a:r>
                <a:r>
                  <a:rPr lang="fr-FR" dirty="0" smtClean="0">
                    <a:solidFill>
                      <a:schemeClr val="tx1"/>
                    </a:solidFill>
                    <a:latin typeface="Schneidler Md BT" pitchFamily="18" charset="0"/>
                  </a:rPr>
                  <a:t>;        )   </a:t>
                </a:r>
                <a:br>
                  <a:rPr lang="fr-FR" dirty="0" smtClean="0">
                    <a:solidFill>
                      <a:schemeClr val="tx1"/>
                    </a:solidFill>
                    <a:latin typeface="Schneidler Md BT" pitchFamily="18" charset="0"/>
                  </a:rPr>
                </a:br>
                <a:endParaRPr lang="fr-FR" dirty="0">
                  <a:solidFill>
                    <a:schemeClr val="tx1"/>
                  </a:solidFill>
                  <a:latin typeface="Schneidler Md BT" pitchFamily="18" charset="0"/>
                </a:endParaRPr>
              </a:p>
            </p:txBody>
          </p:sp>
        </mc:Choice>
        <mc:Fallback>
          <p:sp>
            <p:nvSpPr>
              <p:cNvPr id="7" name="Sous-titre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6157" y="764704"/>
                <a:ext cx="8229600" cy="5830233"/>
              </a:xfrm>
              <a:prstGeom prst="rect">
                <a:avLst/>
              </a:prstGeom>
              <a:blipFill rotWithShape="1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323528" y="179348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Mise sous forme canonique d’un trinôme du second degré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chneidler Md BT" pitchFamily="18" charset="0"/>
            </a:endParaRPr>
          </a:p>
        </p:txBody>
      </p:sp>
      <p:pic>
        <p:nvPicPr>
          <p:cNvPr id="1026" name="Picture 2" descr="geogeb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39276"/>
            <a:ext cx="3744416" cy="4989941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27584" y="764704"/>
            <a:ext cx="784887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27584" y="1556792"/>
            <a:ext cx="1800200" cy="4320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27584" y="2150812"/>
            <a:ext cx="3600400" cy="19834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27584" y="4437112"/>
            <a:ext cx="3600400" cy="19834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80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40369" y="1124744"/>
                <a:ext cx="8229600" cy="4176464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i="1" dirty="0" smtClean="0">
                        <a:latin typeface="Cambria Math"/>
                      </a:rPr>
                      <m:t>𝑆𝑖</m:t>
                    </m:r>
                    <m:r>
                      <a:rPr lang="fr-FR" i="1" dirty="0" smtClean="0">
                        <a:latin typeface="Cambria Math"/>
                      </a:rPr>
                      <m:t> </m:t>
                    </m:r>
                    <m:r>
                      <a:rPr lang="fr-FR" i="1" dirty="0" smtClean="0">
                        <a:latin typeface="Cambria Math"/>
                      </a:rPr>
                      <m:t>𝑎</m:t>
                    </m:r>
                    <m:r>
                      <a:rPr lang="fr-FR" i="1" dirty="0" smtClean="0">
                        <a:latin typeface="Cambria Math"/>
                      </a:rPr>
                      <m:t>&gt;0</m:t>
                    </m:r>
                  </m:oMath>
                </a14:m>
                <a:endParaRPr lang="fr-FR" dirty="0" smtClean="0"/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 smtClean="0"/>
              </a:p>
              <a:p>
                <a14:m>
                  <m:oMath xmlns:m="http://schemas.openxmlformats.org/officeDocument/2006/math">
                    <m:r>
                      <a:rPr lang="fr-FR" i="1" dirty="0">
                        <a:latin typeface="Cambria Math"/>
                      </a:rPr>
                      <m:t>𝑆𝑖</m:t>
                    </m:r>
                    <m:r>
                      <a:rPr lang="fr-FR" i="1" dirty="0">
                        <a:latin typeface="Cambria Math"/>
                      </a:rPr>
                      <m:t> </m:t>
                    </m:r>
                    <m:r>
                      <a:rPr lang="fr-FR" i="1" dirty="0">
                        <a:latin typeface="Cambria Math"/>
                      </a:rPr>
                      <m:t>𝑎</m:t>
                    </m:r>
                    <m:r>
                      <a:rPr lang="fr-FR" b="0" i="1" dirty="0" smtClean="0">
                        <a:latin typeface="Cambria Math"/>
                      </a:rPr>
                      <m:t>&lt;</m:t>
                    </m:r>
                    <m:r>
                      <a:rPr lang="fr-FR" i="1" dirty="0">
                        <a:latin typeface="Cambria Math"/>
                      </a:rPr>
                      <m:t>0</m:t>
                    </m:r>
                  </m:oMath>
                </a14:m>
                <a:endParaRPr lang="fr-FR" dirty="0"/>
              </a:p>
              <a:p>
                <a:pPr marL="0" indent="0">
                  <a:buNone/>
                </a:pPr>
                <a:endParaRPr lang="fr-FR" dirty="0" smtClean="0"/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endParaRPr lang="fr-FR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0369" y="1124744"/>
                <a:ext cx="8229600" cy="417646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67544" y="404664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Variations d’une fonction trinôme du </a:t>
            </a:r>
            <a:r>
              <a:rPr lang="fr-F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second </a:t>
            </a:r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degré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chneidler Md BT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827584" y="5085184"/>
                <a:ext cx="28950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Dresser le tableau de variations de la fonction </a:t>
                </a:r>
                <a14:m>
                  <m:oMath xmlns:m="http://schemas.openxmlformats.org/officeDocument/2006/math">
                    <m:r>
                      <a:rPr lang="fr-FR" i="1" dirty="0" smtClean="0">
                        <a:latin typeface="Cambria Math"/>
                      </a:rPr>
                      <m:t>𝑓</m:t>
                    </m:r>
                    <m:r>
                      <a:rPr lang="fr-FR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fr-FR" dirty="0" smtClean="0"/>
                  <a:t>définie par: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fr-F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/>
                        </a:rPr>
                        <m:t>+3</m:t>
                      </m:r>
                      <m:r>
                        <a:rPr lang="fr-FR" b="0" i="1" smtClean="0">
                          <a:latin typeface="Cambria Math"/>
                        </a:rPr>
                        <m:t>𝑥</m:t>
                      </m:r>
                      <m:r>
                        <a:rPr lang="fr-FR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085184"/>
                <a:ext cx="289502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895" t="-2538" b="-304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827584" y="892904"/>
            <a:ext cx="7920880" cy="1888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94938" y="3100616"/>
            <a:ext cx="7953525" cy="1696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94938" y="4941167"/>
            <a:ext cx="7953526" cy="1656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16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96752"/>
                <a:ext cx="8784976" cy="525658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fr-FR" dirty="0" smtClean="0">
                    <a:latin typeface="Schneidler Md BT" pitchFamily="18" charset="0"/>
                  </a:rPr>
                  <a:t>Si Δ &lt;0 alors l’équation ax²+bx+c=0 </a:t>
                </a:r>
              </a:p>
              <a:p>
                <a:pPr marL="0" indent="0">
                  <a:buNone/>
                </a:pPr>
                <a:endParaRPr lang="fr-FR" dirty="0" smtClean="0">
                  <a:latin typeface="Schneidler Md BT" pitchFamily="18" charset="0"/>
                </a:endParaRPr>
              </a:p>
              <a:p>
                <a:r>
                  <a:rPr lang="fr-FR" dirty="0" smtClean="0">
                    <a:latin typeface="Schneidler Md BT" pitchFamily="18" charset="0"/>
                  </a:rPr>
                  <a:t>Si Δ =0 </a:t>
                </a:r>
                <a:r>
                  <a:rPr lang="fr-FR" dirty="0">
                    <a:latin typeface="Schneidler Md BT" pitchFamily="18" charset="0"/>
                  </a:rPr>
                  <a:t>alors l’équation ax²+bx+c=0 </a:t>
                </a:r>
              </a:p>
              <a:p>
                <a:pPr marL="0" indent="0">
                  <a:buNone/>
                </a:pPr>
                <a:endParaRPr lang="fr-FR" dirty="0" smtClean="0">
                  <a:latin typeface="Schneidler Md BT" pitchFamily="18" charset="0"/>
                </a:endParaRPr>
              </a:p>
              <a:p>
                <a:pPr marL="0" indent="0">
                  <a:buNone/>
                </a:pPr>
                <a:endParaRPr lang="fr-FR" dirty="0" smtClean="0">
                  <a:latin typeface="Schneidler Md BT" pitchFamily="18" charset="0"/>
                </a:endParaRPr>
              </a:p>
              <a:p>
                <a:r>
                  <a:rPr lang="fr-FR" dirty="0" smtClean="0">
                    <a:latin typeface="Schneidler Md BT" pitchFamily="18" charset="0"/>
                  </a:rPr>
                  <a:t>Si Δ &gt;0 </a:t>
                </a:r>
                <a:r>
                  <a:rPr lang="fr-FR" dirty="0">
                    <a:latin typeface="Schneidler Md BT" pitchFamily="18" charset="0"/>
                  </a:rPr>
                  <a:t>alors l’équation ax²+bx+c=0 </a:t>
                </a:r>
                <a:endParaRPr lang="fr-FR" dirty="0" smtClean="0">
                  <a:latin typeface="Schneidler Md BT" pitchFamily="18" charset="0"/>
                </a:endParaRPr>
              </a:p>
              <a:p>
                <a:pPr marL="0" indent="0">
                  <a:buNone/>
                </a:pPr>
                <a:endParaRPr lang="fr-FR" dirty="0" smtClean="0">
                  <a:latin typeface="Schneidler Md BT" pitchFamily="18" charset="0"/>
                </a:endParaRPr>
              </a:p>
              <a:p>
                <a:pPr marL="0" indent="0">
                  <a:buNone/>
                </a:pPr>
                <a:endParaRPr lang="fr-FR" dirty="0">
                  <a:latin typeface="Schneidler Md BT" pitchFamily="18" charset="0"/>
                </a:endParaRPr>
              </a:p>
              <a:p>
                <a:pPr marL="0" indent="0">
                  <a:buNone/>
                </a:pPr>
                <a:endParaRPr lang="fr-FR" dirty="0" smtClean="0">
                  <a:latin typeface="Schneidler Md BT" pitchFamily="18" charset="0"/>
                </a:endParaRPr>
              </a:p>
              <a:p>
                <a:pPr marL="0" indent="0">
                  <a:buNone/>
                </a:pPr>
                <a:endParaRPr lang="fr-FR" dirty="0">
                  <a:latin typeface="Schneidler Md BT" pitchFamily="18" charset="0"/>
                </a:endParaRPr>
              </a:p>
              <a:p>
                <a:r>
                  <a:rPr lang="fr-FR" dirty="0" smtClean="0">
                    <a:latin typeface="Schneidler Md BT" pitchFamily="18" charset="0"/>
                  </a:rPr>
                  <a:t>Résoudre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i="1">
                        <a:latin typeface="Cambria Math"/>
                      </a:rPr>
                      <m:t>+3</m:t>
                    </m:r>
                    <m:r>
                      <a:rPr lang="fr-FR" i="1">
                        <a:latin typeface="Cambria Math"/>
                      </a:rPr>
                      <m:t>𝑥</m:t>
                    </m:r>
                    <m:r>
                      <a:rPr lang="fr-FR" i="1">
                        <a:latin typeface="Cambria Math"/>
                      </a:rPr>
                      <m:t>−1=0</m:t>
                    </m:r>
                  </m:oMath>
                </a14:m>
                <a:r>
                  <a:rPr lang="fr-FR" dirty="0" smtClean="0">
                    <a:latin typeface="Schneidler Md BT" pitchFamily="18" charset="0"/>
                  </a:rPr>
                  <a:t> et interpréter le résultat.</a:t>
                </a:r>
                <a:endParaRPr lang="fr-FR" dirty="0">
                  <a:latin typeface="Schneidler Md BT" pitchFamily="18" charset="0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96752"/>
                <a:ext cx="8784976" cy="5256583"/>
              </a:xfrm>
              <a:blipFill rotWithShape="1">
                <a:blip r:embed="rId2"/>
                <a:stretch>
                  <a:fillRect l="-1110" t="-197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45484" y="188640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Factorisation de la forme </a:t>
            </a:r>
            <a:r>
              <a:rPr lang="fr-F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canonique d’un trinôme du second </a:t>
            </a:r>
            <a:r>
              <a:rPr lang="fr-F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degré  et résolution d ’équations</a:t>
            </a:r>
            <a:endParaRPr lang="fr-F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chneidler Md BT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029913"/>
            <a:ext cx="8114844" cy="11029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11560" y="2132856"/>
            <a:ext cx="8114844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11560" y="3501008"/>
            <a:ext cx="8114844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6732240" y="1019637"/>
            <a:ext cx="0" cy="46416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83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33265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Signe d’une fonction </a:t>
            </a:r>
            <a:r>
              <a:rPr lang="fr-F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trinôme du second degré  et résolution d </a:t>
            </a:r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chneidler Md BT" pitchFamily="18" charset="0"/>
              </a:rPr>
              <a:t>’inéquations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chneidler Md BT" pitchFamily="18" charset="0"/>
            </a:endParaRP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80" y="1124744"/>
            <a:ext cx="8748464" cy="21164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2780" y="6093296"/>
                <a:ext cx="816903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fr-FR" sz="2800" dirty="0" smtClean="0">
                    <a:latin typeface="Schneidler Md BT" pitchFamily="18" charset="0"/>
                  </a:rPr>
                  <a:t>Résoudre dans IR l’inéquation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fr-FR" sz="28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fr-FR" sz="2800" i="1">
                        <a:latin typeface="Cambria Math"/>
                      </a:rPr>
                      <m:t>+3</m:t>
                    </m:r>
                    <m:r>
                      <a:rPr lang="fr-FR" sz="2800" i="1">
                        <a:latin typeface="Cambria Math"/>
                      </a:rPr>
                      <m:t>𝑥</m:t>
                    </m:r>
                    <m:r>
                      <a:rPr lang="fr-FR" sz="2800" i="1">
                        <a:latin typeface="Cambria Math"/>
                      </a:rPr>
                      <m:t>−1&gt;0</m:t>
                    </m:r>
                  </m:oMath>
                </a14:m>
                <a:r>
                  <a:rPr lang="fr-FR" sz="2800" dirty="0">
                    <a:latin typeface="Schneidler Md BT" pitchFamily="18" charset="0"/>
                  </a:rPr>
                  <a:t> </a:t>
                </a:r>
                <a:endParaRPr lang="fr-FR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80" y="6093296"/>
                <a:ext cx="8169031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1343" t="-10588" b="-341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oneTexte 1"/>
          <p:cNvSpPr txBox="1"/>
          <p:nvPr/>
        </p:nvSpPr>
        <p:spPr>
          <a:xfrm>
            <a:off x="3578201" y="3501008"/>
            <a:ext cx="191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6 cas possibles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8115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237</Words>
  <Application>Microsoft Office PowerPoint</Application>
  <PresentationFormat>Affichage à l'écran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</dc:creator>
  <cp:lastModifiedBy>Olivier</cp:lastModifiedBy>
  <cp:revision>10</cp:revision>
  <dcterms:created xsi:type="dcterms:W3CDTF">2013-06-13T17:19:39Z</dcterms:created>
  <dcterms:modified xsi:type="dcterms:W3CDTF">2014-06-11T15:37:45Z</dcterms:modified>
</cp:coreProperties>
</file>